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60" r:id="rId3"/>
    <p:sldId id="293" r:id="rId4"/>
    <p:sldId id="318" r:id="rId5"/>
    <p:sldId id="261" r:id="rId6"/>
    <p:sldId id="294" r:id="rId7"/>
    <p:sldId id="295" r:id="rId8"/>
    <p:sldId id="296" r:id="rId9"/>
    <p:sldId id="297" r:id="rId10"/>
    <p:sldId id="302" r:id="rId11"/>
    <p:sldId id="303" r:id="rId12"/>
    <p:sldId id="301" r:id="rId13"/>
    <p:sldId id="298" r:id="rId14"/>
    <p:sldId id="289" r:id="rId15"/>
    <p:sldId id="278" r:id="rId16"/>
    <p:sldId id="288" r:id="rId17"/>
    <p:sldId id="299" r:id="rId18"/>
    <p:sldId id="300" r:id="rId19"/>
    <p:sldId id="317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CC76-4660-4B33-86FD-1521FBFDE22E}" v="1" dt="2018-11-18T22:43:58.88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24" autoAdjust="0"/>
    <p:restoredTop sz="93529" autoAdjust="0"/>
  </p:normalViewPr>
  <p:slideViewPr>
    <p:cSldViewPr snapToGrid="0">
      <p:cViewPr varScale="1">
        <p:scale>
          <a:sx n="114" d="100"/>
          <a:sy n="114" d="100"/>
        </p:scale>
        <p:origin x="16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BEA11-AF55-4B88-9733-898280EC73BD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D31312-8ED3-4027-AA09-40E00C39A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90D0C-64BA-43AD-8AC5-6E871107B4B8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78A1B1-5661-4476-A34B-558394374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564C7-8306-4E87-BF37-C447C1FCFFD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D7365-23F0-4329-9CF3-AE7E5C66E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67F7A-26FC-418E-B2A3-F356CF97179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0E095-123B-4E37-A962-3A947A40AB8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052B0F-5B4D-48D2-9652-C22D9A2AD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830BB-432B-4496-A163-2929AE96CE84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2991" y="6383381"/>
            <a:ext cx="6243203" cy="2743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5967A-BC8F-425A-9A1E-BBD5F5E24AB5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429EB5-A8DA-408E-BA5B-3D87C7F14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55154-F6FF-4ACE-B33F-07143605E8BC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1E02E-2B39-44FA-8197-C54515521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248EE-1224-4C78-8C22-C87B3A225540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DF945-6CBB-4925-8542-3406C5B16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CF1EC-FAEB-4F51-9727-05DD48890989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>
              <a:defRPr sz="3200">
                <a:latin typeface="Genome Thin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59236-D90B-4D57-BFDB-AAC01029C9E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B2ACF-1CEC-4E05-918F-E20A8D6BB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1/28/2019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api/javafx/scene/web/WebEngine.html" TargetMode="External"/><Relationship Id="rId2" Type="http://schemas.openxmlformats.org/officeDocument/2006/relationships/hyperlink" Target="https://apidocs.imgu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idangero.us/swipe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58" y="1213185"/>
            <a:ext cx="5289180" cy="2560320"/>
          </a:xfrm>
        </p:spPr>
        <p:txBody>
          <a:bodyPr>
            <a:normAutofit/>
          </a:bodyPr>
          <a:lstStyle/>
          <a:p>
            <a:r>
              <a:rPr lang="en-US" sz="72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0952" y="3640667"/>
            <a:ext cx="5120640" cy="1600200"/>
          </a:xfrm>
        </p:spPr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590D-1FEC-468D-B7E2-1E2DD928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</a:t>
            </a:r>
            <a:endParaRPr lang="en-DE" dirty="0"/>
          </a:p>
        </p:txBody>
      </p:sp>
      <p:pic>
        <p:nvPicPr>
          <p:cNvPr id="1026" name="Picture 2" descr="Bildergebnis für sonarqube">
            <a:extLst>
              <a:ext uri="{FF2B5EF4-FFF2-40B4-BE49-F238E27FC236}">
                <a16:creationId xmlns:a16="http://schemas.microsoft.com/office/drawing/2014/main" id="{436CF975-0678-4ED3-A6C9-061EEA4B2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584990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Inspection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34E3D-4C85-4727-9AB0-12E768E544EB}"/>
              </a:ext>
            </a:extLst>
          </p:cNvPr>
          <p:cNvSpPr txBox="1"/>
          <p:nvPr/>
        </p:nvSpPr>
        <p:spPr>
          <a:xfrm>
            <a:off x="2526921" y="4243307"/>
            <a:ext cx="2463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Code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Vulnerabilities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Technical </a:t>
            </a:r>
            <a:r>
              <a:rPr lang="de-DE" dirty="0" err="1"/>
              <a:t>Debt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Unclean</a:t>
            </a:r>
            <a:r>
              <a:rPr lang="de-DE" dirty="0"/>
              <a:t>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2A17-2552-4999-A9F0-FE035FBD10EC}"/>
              </a:ext>
            </a:extLst>
          </p:cNvPr>
          <p:cNvSpPr txBox="1"/>
          <p:nvPr/>
        </p:nvSpPr>
        <p:spPr>
          <a:xfrm>
            <a:off x="7202041" y="4381806"/>
            <a:ext cx="246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Security: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OWASP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SANS</a:t>
            </a:r>
          </a:p>
        </p:txBody>
      </p:sp>
    </p:spTree>
    <p:extLst>
      <p:ext uri="{BB962C8B-B14F-4D97-AF65-F5344CB8AC3E}">
        <p14:creationId xmlns:p14="http://schemas.microsoft.com/office/powerpoint/2010/main" val="16612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CB05-23F5-4CA9-B212-50D29524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1DF5C-A8EB-4470-9BB9-3684530F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17" y="1929468"/>
            <a:ext cx="1741765" cy="4026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Clean Code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9BD71-6CCB-4074-B31D-A1B0F4E0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0" y="3008260"/>
            <a:ext cx="5604202" cy="275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EC1DF-779D-46B7-A9A0-DAE804B8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939" y="3553271"/>
            <a:ext cx="4877001" cy="16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804D-26F3-47F5-B58F-B03707E3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B7BD-4D51-4BD1-A4B0-618236FE3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785184"/>
            <a:ext cx="2362200" cy="402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OWASP Top 10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8149-CE96-45CF-A12C-24B6B7338A00}"/>
              </a:ext>
            </a:extLst>
          </p:cNvPr>
          <p:cNvSpPr txBox="1">
            <a:spLocks/>
          </p:cNvSpPr>
          <p:nvPr/>
        </p:nvSpPr>
        <p:spPr>
          <a:xfrm>
            <a:off x="8877651" y="2785184"/>
            <a:ext cx="2018949" cy="402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SANS Top 25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91AF9-EDBE-4DFE-8C9E-049A7292DD7B}"/>
              </a:ext>
            </a:extLst>
          </p:cNvPr>
          <p:cNvSpPr txBox="1"/>
          <p:nvPr/>
        </p:nvSpPr>
        <p:spPr>
          <a:xfrm>
            <a:off x="3751277" y="1820539"/>
            <a:ext cx="468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CWE (Common </a:t>
            </a:r>
            <a:r>
              <a:rPr lang="de-DE" dirty="0" err="1"/>
              <a:t>Weakness</a:t>
            </a:r>
            <a:r>
              <a:rPr lang="de-DE" dirty="0"/>
              <a:t> Enumeration)</a:t>
            </a:r>
            <a:endParaRPr lang="en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8DC095-0001-4774-90DC-49E50045339C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476500" y="2189871"/>
            <a:ext cx="3619500" cy="59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0E765D-84A3-43DD-8C2C-280AD9F163A6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6096000" y="2189871"/>
            <a:ext cx="3791126" cy="59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80DAA9E-D722-409D-BB7A-AA30692B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43" y="3380496"/>
            <a:ext cx="3296514" cy="3074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D8ADAE-7C9C-4436-9045-5F2667FA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4" y="3428999"/>
            <a:ext cx="5145248" cy="1364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744B12-EEFF-4E28-B8A5-96B7AB19E800}"/>
              </a:ext>
            </a:extLst>
          </p:cNvPr>
          <p:cNvSpPr txBox="1"/>
          <p:nvPr/>
        </p:nvSpPr>
        <p:spPr>
          <a:xfrm>
            <a:off x="6390134" y="5324872"/>
            <a:ext cx="514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OWASP: Most Critical Web </a:t>
            </a:r>
            <a:r>
              <a:rPr lang="de-DE" dirty="0" err="1"/>
              <a:t>Application</a:t>
            </a:r>
            <a:r>
              <a:rPr lang="de-DE" dirty="0"/>
              <a:t> Security </a:t>
            </a:r>
            <a:r>
              <a:rPr lang="de-DE" dirty="0" err="1"/>
              <a:t>Risks</a:t>
            </a:r>
            <a:endParaRPr lang="de-DE" dirty="0"/>
          </a:p>
          <a:p>
            <a:endParaRPr lang="de-DE" dirty="0"/>
          </a:p>
          <a:p>
            <a:r>
              <a:rPr lang="de-DE" dirty="0"/>
              <a:t>SANS: Most </a:t>
            </a:r>
            <a:r>
              <a:rPr lang="de-DE" dirty="0" err="1"/>
              <a:t>Dangerous</a:t>
            </a:r>
            <a:r>
              <a:rPr lang="de-DE" dirty="0"/>
              <a:t> Software Errors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32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051" y="1983873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99A455-D701-4802-9995-B372DE28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12" y="2060617"/>
            <a:ext cx="1219200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53035-8C5A-4E5E-9B7E-0E8714A3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64" y="1920841"/>
            <a:ext cx="4877026" cy="428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5034D-41E2-4977-8E6B-277D9F056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417" y="2422376"/>
            <a:ext cx="3362794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869C3-2EA5-430E-A662-8708DB0C5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67" y="3927087"/>
            <a:ext cx="515374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51050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Stacking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B780E-1D35-4BA3-A62A-939A2483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06" y="3078542"/>
            <a:ext cx="8925336" cy="25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77" y="1681682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Video Background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292029-56A7-42A9-90AA-442B5659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617341"/>
            <a:ext cx="4376057" cy="4802605"/>
          </a:xfrm>
          <a:prstGeom prst="rect">
            <a:avLst/>
          </a:prstGeom>
        </p:spPr>
      </p:pic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E5219E48-BF8A-4CCA-9F33-6785DB2B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4" y="2943093"/>
            <a:ext cx="5255986" cy="485907"/>
          </a:xfrm>
          <a:prstGeom prst="rect">
            <a:avLst/>
          </a:prstGeom>
        </p:spPr>
      </p:pic>
      <p:pic>
        <p:nvPicPr>
          <p:cNvPr id="9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C644E1F0-F534-4598-9A00-12BF15187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6" y="4263292"/>
            <a:ext cx="5255985" cy="21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346541-4096-4FB0-A1C8-E73E93F2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0"/>
          <a:stretch/>
        </p:blipFill>
        <p:spPr>
          <a:xfrm>
            <a:off x="7061845" y="2851383"/>
            <a:ext cx="3490244" cy="330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625" y="1983872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Webservice Calls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D9F49-F054-480B-8711-44A705D9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833"/>
            <a:ext cx="4936846" cy="4197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FDF55A-43C7-47A7-A6D2-13BDD7331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845" y="2559514"/>
            <a:ext cx="3490244" cy="1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1DF44E-5361-456E-9F4B-E70367E0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27" y="2956947"/>
            <a:ext cx="4772691" cy="302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0498" y="1985122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Drawables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9C608-A003-498D-9022-4669ABC58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80" y="2956947"/>
            <a:ext cx="4429743" cy="151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138E20-A489-4428-879D-D73AAFE5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81" y="4614529"/>
            <a:ext cx="442974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9E4B04-5896-417B-812D-624F3F9CF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54" y="2866661"/>
            <a:ext cx="4287765" cy="3211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DED0F-20B4-40C8-8DAC-BA5876A2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65" y="4738315"/>
            <a:ext cx="3743851" cy="1339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040" y="1983873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Animations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68E63-F45D-4413-A88A-A1C10B1DA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81" y="1983874"/>
            <a:ext cx="4783305" cy="2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Java </a:t>
            </a:r>
            <a:r>
              <a:rPr lang="de-DE" dirty="0" err="1"/>
              <a:t>Application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FF0D7-BA98-461D-9DEE-B9F45005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nome Thin" panose="00000300000000000000" pitchFamily="50" charset="0"/>
              </a:rPr>
              <a:t>Arbeitsteilung</a:t>
            </a:r>
            <a:endParaRPr lang="en-US" dirty="0">
              <a:latin typeface="Genome Thin" panose="00000300000000000000" pitchFamily="50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FAF9E-C3A5-477D-B5B9-9C6FB533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914116"/>
            <a:ext cx="9601200" cy="4343400"/>
          </a:xfrm>
        </p:spPr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 – </a:t>
            </a:r>
            <a:r>
              <a:rPr lang="en-US" strike="sngStrike" dirty="0"/>
              <a:t>Android App? </a:t>
            </a:r>
            <a:r>
              <a:rPr lang="en-US" dirty="0"/>
              <a:t>| Java App</a:t>
            </a:r>
          </a:p>
          <a:p>
            <a:r>
              <a:rPr lang="en-US" dirty="0" err="1"/>
              <a:t>Blaschke</a:t>
            </a:r>
            <a:r>
              <a:rPr lang="en-US" dirty="0"/>
              <a:t> – Database | Webservices</a:t>
            </a:r>
          </a:p>
          <a:p>
            <a:r>
              <a:rPr lang="en-US" dirty="0" err="1"/>
              <a:t>Judth</a:t>
            </a:r>
            <a:r>
              <a:rPr lang="en-US" dirty="0"/>
              <a:t> – Database | Webservices</a:t>
            </a:r>
          </a:p>
          <a:p>
            <a:r>
              <a:rPr lang="en-US" dirty="0"/>
              <a:t>Winkler – Android App |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BB9E3-19EC-4898-B036-D1E53EF6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App – Tech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946517-D8F6-4220-A998-6D68B4EC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r="1491"/>
          <a:stretch/>
        </p:blipFill>
        <p:spPr>
          <a:xfrm>
            <a:off x="5037514" y="3424158"/>
            <a:ext cx="4547061" cy="1350076"/>
          </a:xfrm>
          <a:prstGeom prst="rect">
            <a:avLst/>
          </a:prstGeom>
        </p:spPr>
      </p:pic>
      <p:pic>
        <p:nvPicPr>
          <p:cNvPr id="1026" name="Picture 2" descr="Bildergebnis fÃ¼r Imgur">
            <a:extLst>
              <a:ext uri="{FF2B5EF4-FFF2-40B4-BE49-F238E27FC236}">
                <a16:creationId xmlns:a16="http://schemas.microsoft.com/office/drawing/2014/main" id="{532C1AE2-740C-4992-A521-DA2E43E9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25" y="3424158"/>
            <a:ext cx="2639118" cy="13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77353B-8CAB-4FF1-8005-99002E71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4940681"/>
            <a:ext cx="3076575" cy="1104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5F80C5E-575E-4611-A750-64AF65BA5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9" r="13636"/>
          <a:stretch/>
        </p:blipFill>
        <p:spPr>
          <a:xfrm>
            <a:off x="2302625" y="1828800"/>
            <a:ext cx="7281950" cy="13525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9EE7B2-94A2-4EB0-AEC5-E29583B9D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832" y="4940681"/>
            <a:ext cx="2096811" cy="15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BB9E3-19EC-4898-B036-D1E53EF6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Login / Register</a:t>
            </a:r>
          </a:p>
        </p:txBody>
      </p:sp>
      <p:pic>
        <p:nvPicPr>
          <p:cNvPr id="8" name="login_register">
            <a:hlinkClick r:id="" action="ppaction://media"/>
            <a:extLst>
              <a:ext uri="{FF2B5EF4-FFF2-40B4-BE49-F238E27FC236}">
                <a16:creationId xmlns:a16="http://schemas.microsoft.com/office/drawing/2014/main" id="{2651B14D-9AD3-47CB-AEB1-A494E82C28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45425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30297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CBDC8D-CF7A-4F8F-9346-0E27305F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F906CD1-093D-47B9-BA97-63CDB246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1"/>
          <a:stretch/>
        </p:blipFill>
        <p:spPr>
          <a:xfrm>
            <a:off x="2121365" y="1750679"/>
            <a:ext cx="7949270" cy="44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Transactions</a:t>
            </a:r>
          </a:p>
        </p:txBody>
      </p:sp>
      <p:pic>
        <p:nvPicPr>
          <p:cNvPr id="4" name="transcation">
            <a:hlinkClick r:id="" action="ppaction://media"/>
            <a:extLst>
              <a:ext uri="{FF2B5EF4-FFF2-40B4-BE49-F238E27FC236}">
                <a16:creationId xmlns:a16="http://schemas.microsoft.com/office/drawing/2014/main" id="{275309E0-1852-40B4-8B0F-28E96D4905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8800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7608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Created</a:t>
            </a:r>
            <a:r>
              <a:rPr lang="de-DE" dirty="0"/>
              <a:t>] Tickets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C8D47AB-A761-46F2-B66B-0274B4046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30" y="1828800"/>
            <a:ext cx="77323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BB9E3-19EC-4898-B036-D1E53EF6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App – Sell Ticket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81A6A4-E6E6-4AF5-877A-5C3AF493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1571587"/>
            <a:ext cx="9926783" cy="43434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Multi-</a:t>
            </a:r>
            <a:r>
              <a:rPr lang="de-DE" dirty="0" err="1"/>
              <a:t>Step</a:t>
            </a:r>
            <a:r>
              <a:rPr lang="de-DE" dirty="0"/>
              <a:t>-Form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Form-1: Imgur Upload Service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Imugr‘s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https://apidocs.imgur.com/</a:t>
            </a:r>
            <a:endParaRPr lang="de-DE" dirty="0"/>
          </a:p>
          <a:p>
            <a:r>
              <a:rPr lang="de-DE" dirty="0"/>
              <a:t>Form–2: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Fx‘s</a:t>
            </a:r>
            <a:r>
              <a:rPr lang="de-DE" dirty="0"/>
              <a:t> </a:t>
            </a:r>
            <a:r>
              <a:rPr lang="de-DE" dirty="0" err="1"/>
              <a:t>Webengine</a:t>
            </a:r>
            <a:r>
              <a:rPr lang="de-DE" dirty="0"/>
              <a:t> (JS) </a:t>
            </a:r>
            <a:r>
              <a:rPr lang="de-DE" sz="1600" dirty="0">
                <a:hlinkClick r:id="rId3"/>
              </a:rPr>
              <a:t>https://docs.oracle.com/javase/8/javafx/api/javafx/scene/web/WebEngine.html</a:t>
            </a:r>
            <a:endParaRPr lang="de-DE" dirty="0"/>
          </a:p>
          <a:p>
            <a:pPr lvl="1"/>
            <a:r>
              <a:rPr lang="de-DE" dirty="0"/>
              <a:t>Fancy Gallery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Swiper.js</a:t>
            </a:r>
          </a:p>
          <a:p>
            <a:pPr marL="320040" lvl="1" indent="0">
              <a:buNone/>
            </a:pPr>
            <a:r>
              <a:rPr lang="de-DE" sz="1600" dirty="0">
                <a:hlinkClick r:id="rId4"/>
              </a:rPr>
              <a:t>http://idangero.us/swiper/</a:t>
            </a:r>
            <a:endParaRPr lang="de-DE" sz="1600" dirty="0"/>
          </a:p>
          <a:p>
            <a:pPr marL="320040" lvl="1" indent="0">
              <a:buNone/>
            </a:pPr>
            <a:endParaRPr lang="de-DE" dirty="0"/>
          </a:p>
          <a:p>
            <a:pPr marL="32004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46C5F5-1D53-4495-B9D3-B579D6279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162" y="2201574"/>
            <a:ext cx="65436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Sell – Ticket -View</a:t>
            </a:r>
          </a:p>
        </p:txBody>
      </p:sp>
      <p:pic>
        <p:nvPicPr>
          <p:cNvPr id="4" name="sellTicket">
            <a:hlinkClick r:id="" action="ppaction://media"/>
            <a:extLst>
              <a:ext uri="{FF2B5EF4-FFF2-40B4-BE49-F238E27FC236}">
                <a16:creationId xmlns:a16="http://schemas.microsoft.com/office/drawing/2014/main" id="{ACA31A70-0EE6-475B-BD25-9F8CA55169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8800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16989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7A4B1-496B-496B-8FF5-E6D47DB2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2" y="255134"/>
            <a:ext cx="9973887" cy="1036850"/>
          </a:xfrm>
        </p:spPr>
        <p:txBody>
          <a:bodyPr/>
          <a:lstStyle/>
          <a:p>
            <a:r>
              <a:rPr lang="de-DE" dirty="0"/>
              <a:t>JS &amp; Java - Communication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869358-9918-4DF1-848F-A0DBE596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76" y="1591108"/>
            <a:ext cx="4900553" cy="2380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3390E0-8871-4B0A-ACEE-27D00DB4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3" y="1716577"/>
            <a:ext cx="5945592" cy="342484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77B9E0-5380-407E-96FD-79328911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57" y="4193041"/>
            <a:ext cx="5953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E70F5-0D35-42E9-8F23-602B9ABB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Imgur Upload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D53CD4A-B9C8-4599-A88B-731B36E9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2622" y="1609725"/>
            <a:ext cx="2671313" cy="126188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jA0EAwMCxamDRMfOGV5gyZPnyX1BBPOQAE4BHbh7PfTDInn+94hXmnBr9D8+4x5R kNNl4E499Me3Fotq8/zvznEycz2h7vJ21SdP5akLhRPd4W1S79LoCvbZYh2x4t6x Cnqev6S97ys4chOPgz0FePfKQos0I7+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…….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3123E979-23A8-40B2-AFA0-00E372831E24}"/>
              </a:ext>
            </a:extLst>
          </p:cNvPr>
          <p:cNvSpPr/>
          <p:nvPr/>
        </p:nvSpPr>
        <p:spPr>
          <a:xfrm rot="16200000">
            <a:off x="8137048" y="2218846"/>
            <a:ext cx="204116" cy="844589"/>
          </a:xfrm>
          <a:prstGeom prst="downArrow">
            <a:avLst/>
          </a:prstGeom>
          <a:solidFill>
            <a:srgbClr val="FF2503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B1530D-7456-4F79-B53B-22D19E16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83" y="1609725"/>
            <a:ext cx="2016207" cy="187219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3FC6F4B-BCDE-4FC9-8E87-B681F4BC8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4"/>
          <a:stretch/>
        </p:blipFill>
        <p:spPr>
          <a:xfrm>
            <a:off x="8812622" y="3861710"/>
            <a:ext cx="2661972" cy="1066101"/>
          </a:xfrm>
          <a:prstGeom prst="rect">
            <a:avLst/>
          </a:prstGeom>
        </p:spPr>
      </p:pic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D5A4DD3D-9475-4568-BC94-86CDDCEDAAC6}"/>
              </a:ext>
            </a:extLst>
          </p:cNvPr>
          <p:cNvSpPr/>
          <p:nvPr/>
        </p:nvSpPr>
        <p:spPr>
          <a:xfrm>
            <a:off x="10027812" y="3036459"/>
            <a:ext cx="231591" cy="66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2503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00FFFF"/>
              </a:highlight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767EC4-0503-4E01-AF31-895C0358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382" y="3861710"/>
            <a:ext cx="2016207" cy="1066101"/>
          </a:xfrm>
          <a:prstGeom prst="rect">
            <a:avLst/>
          </a:prstGeom>
        </p:spPr>
      </p:pic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31AE6863-6EE1-476C-9AFD-AA4F4B01A2AE}"/>
              </a:ext>
            </a:extLst>
          </p:cNvPr>
          <p:cNvSpPr/>
          <p:nvPr/>
        </p:nvSpPr>
        <p:spPr>
          <a:xfrm rot="5400000">
            <a:off x="8137049" y="3870407"/>
            <a:ext cx="204116" cy="844589"/>
          </a:xfrm>
          <a:prstGeom prst="downArrow">
            <a:avLst/>
          </a:prstGeom>
          <a:solidFill>
            <a:srgbClr val="FF2503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00FFFF"/>
              </a:highlight>
            </a:endParaRPr>
          </a:p>
        </p:txBody>
      </p:sp>
      <p:sp>
        <p:nvSpPr>
          <p:cNvPr id="32" name="Pfeil: nach unten 31">
            <a:extLst>
              <a:ext uri="{FF2B5EF4-FFF2-40B4-BE49-F238E27FC236}">
                <a16:creationId xmlns:a16="http://schemas.microsoft.com/office/drawing/2014/main" id="{F86977D8-40BB-4E5C-927E-2016B184F523}"/>
              </a:ext>
            </a:extLst>
          </p:cNvPr>
          <p:cNvSpPr/>
          <p:nvPr/>
        </p:nvSpPr>
        <p:spPr>
          <a:xfrm>
            <a:off x="6545275" y="5232482"/>
            <a:ext cx="231591" cy="66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2503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00FFFF"/>
              </a:highlight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324C37-9899-487E-B247-DC0229D15745}"/>
              </a:ext>
            </a:extLst>
          </p:cNvPr>
          <p:cNvSpPr txBox="1"/>
          <p:nvPr/>
        </p:nvSpPr>
        <p:spPr>
          <a:xfrm>
            <a:off x="5649382" y="5964798"/>
            <a:ext cx="201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https://api.imgur.com/3/image/4324234weä#we.com</a:t>
            </a:r>
          </a:p>
        </p:txBody>
      </p:sp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9AB3C344-90B6-4424-A61A-3D0380CC672B}"/>
              </a:ext>
            </a:extLst>
          </p:cNvPr>
          <p:cNvSpPr/>
          <p:nvPr/>
        </p:nvSpPr>
        <p:spPr>
          <a:xfrm rot="16200000">
            <a:off x="8137049" y="5851963"/>
            <a:ext cx="204116" cy="844589"/>
          </a:xfrm>
          <a:prstGeom prst="downArrow">
            <a:avLst/>
          </a:prstGeom>
          <a:solidFill>
            <a:srgbClr val="FF2503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00FFFF"/>
              </a:highlight>
            </a:endParaRPr>
          </a:p>
        </p:txBody>
      </p:sp>
      <p:pic>
        <p:nvPicPr>
          <p:cNvPr id="2057" name="Picture 9" descr="Bildergebnis fÃ¼r oracle database icon">
            <a:extLst>
              <a:ext uri="{FF2B5EF4-FFF2-40B4-BE49-F238E27FC236}">
                <a16:creationId xmlns:a16="http://schemas.microsoft.com/office/drawing/2014/main" id="{181A5E1E-3A5B-41C5-B5F2-BD2044D3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728" y="5101211"/>
            <a:ext cx="2671314" cy="19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Grafik 2048">
            <a:extLst>
              <a:ext uri="{FF2B5EF4-FFF2-40B4-BE49-F238E27FC236}">
                <a16:creationId xmlns:a16="http://schemas.microsoft.com/office/drawing/2014/main" id="{9AAC47CA-6812-4D97-8DA8-99A08207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4" y="1609725"/>
            <a:ext cx="5248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Wallet [Cash-In/Out]</a:t>
            </a:r>
          </a:p>
        </p:txBody>
      </p:sp>
      <p:pic>
        <p:nvPicPr>
          <p:cNvPr id="6" name="wallet">
            <a:hlinkClick r:id="" action="ppaction://media"/>
            <a:extLst>
              <a:ext uri="{FF2B5EF4-FFF2-40B4-BE49-F238E27FC236}">
                <a16:creationId xmlns:a16="http://schemas.microsoft.com/office/drawing/2014/main" id="{52A5A471-22D0-4FCA-A107-264B828CA7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8800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10210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C107-BC40-4017-B4D7-55E258D2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F668-D364-4767-8B80-DDFAC837CB48}"/>
              </a:ext>
            </a:extLst>
          </p:cNvPr>
          <p:cNvSpPr txBox="1"/>
          <p:nvPr/>
        </p:nvSpPr>
        <p:spPr>
          <a:xfrm>
            <a:off x="748018" y="1862355"/>
            <a:ext cx="2961314" cy="3970318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Android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Logout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all </a:t>
            </a:r>
            <a:r>
              <a:rPr lang="de-DE" dirty="0" err="1">
                <a:solidFill>
                  <a:srgbClr val="00B050"/>
                </a:solidFill>
              </a:rPr>
              <a:t>concerts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</a:t>
            </a:r>
            <a:r>
              <a:rPr lang="de-DE" dirty="0" err="1">
                <a:solidFill>
                  <a:srgbClr val="00B050"/>
                </a:solidFill>
              </a:rPr>
              <a:t>tickets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concert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Buy </a:t>
            </a:r>
            <a:r>
              <a:rPr lang="de-DE" dirty="0" err="1">
                <a:solidFill>
                  <a:srgbClr val="00B050"/>
                </a:solidFill>
              </a:rPr>
              <a:t>tickets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</a:t>
            </a:r>
            <a:r>
              <a:rPr lang="de-DE" dirty="0" err="1">
                <a:solidFill>
                  <a:srgbClr val="00B050"/>
                </a:solidFill>
              </a:rPr>
              <a:t>bought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tickets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</a:t>
            </a:r>
            <a:r>
              <a:rPr lang="de-DE" dirty="0" err="1">
                <a:solidFill>
                  <a:srgbClr val="00B050"/>
                </a:solidFill>
              </a:rPr>
              <a:t>user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data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Change </a:t>
            </a:r>
            <a:r>
              <a:rPr lang="de-DE" dirty="0" err="1">
                <a:solidFill>
                  <a:srgbClr val="00B050"/>
                </a:solidFill>
              </a:rPr>
              <a:t>user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data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/>
              <a:t>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Add/</a:t>
            </a:r>
            <a:r>
              <a:rPr lang="de-DE" dirty="0" err="1">
                <a:solidFill>
                  <a:srgbClr val="00B050"/>
                </a:solidFill>
              </a:rPr>
              <a:t>Cashout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balance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Webservice </a:t>
            </a:r>
            <a:r>
              <a:rPr lang="de-DE" dirty="0" err="1">
                <a:solidFill>
                  <a:srgbClr val="00B050"/>
                </a:solidFill>
              </a:rPr>
              <a:t>connection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76D72-1218-4EC3-B8D8-06692356138E}"/>
              </a:ext>
            </a:extLst>
          </p:cNvPr>
          <p:cNvSpPr txBox="1"/>
          <p:nvPr/>
        </p:nvSpPr>
        <p:spPr>
          <a:xfrm>
            <a:off x="4615343" y="1862354"/>
            <a:ext cx="2961314" cy="39703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Java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Logout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</a:t>
            </a:r>
            <a:r>
              <a:rPr lang="de-DE" dirty="0" err="1">
                <a:solidFill>
                  <a:srgbClr val="00B050"/>
                </a:solidFill>
              </a:rPr>
              <a:t>dashboard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all </a:t>
            </a:r>
            <a:r>
              <a:rPr lang="de-DE" dirty="0" err="1">
                <a:solidFill>
                  <a:srgbClr val="00B050"/>
                </a:solidFill>
              </a:rPr>
              <a:t>tickets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Create</a:t>
            </a:r>
            <a:r>
              <a:rPr lang="de-DE" dirty="0"/>
              <a:t> </a:t>
            </a:r>
            <a:r>
              <a:rPr lang="de-DE" dirty="0" err="1">
                <a:solidFill>
                  <a:srgbClr val="00B050"/>
                </a:solidFill>
              </a:rPr>
              <a:t>tickets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Show </a:t>
            </a:r>
            <a:r>
              <a:rPr lang="de-DE" dirty="0" err="1">
                <a:solidFill>
                  <a:srgbClr val="FF0000"/>
                </a:solidFill>
              </a:rPr>
              <a:t>transactions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</a:t>
            </a:r>
            <a:r>
              <a:rPr lang="de-DE" dirty="0" err="1">
                <a:solidFill>
                  <a:srgbClr val="00B050"/>
                </a:solidFill>
              </a:rPr>
              <a:t>user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data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Change </a:t>
            </a:r>
            <a:r>
              <a:rPr lang="de-DE" dirty="0" err="1">
                <a:solidFill>
                  <a:srgbClr val="FF0000"/>
                </a:solidFill>
              </a:rPr>
              <a:t>user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Add/</a:t>
            </a:r>
            <a:r>
              <a:rPr lang="de-DE" dirty="0" err="1">
                <a:solidFill>
                  <a:srgbClr val="00B050"/>
                </a:solidFill>
              </a:rPr>
              <a:t>Cashout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balance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Webservice </a:t>
            </a:r>
            <a:r>
              <a:rPr lang="de-DE" dirty="0" err="1">
                <a:solidFill>
                  <a:srgbClr val="FF0000"/>
                </a:solidFill>
              </a:rPr>
              <a:t>connection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D6AD-EE9C-451E-81F0-6C9CFF664223}"/>
              </a:ext>
            </a:extLst>
          </p:cNvPr>
          <p:cNvSpPr txBox="1"/>
          <p:nvPr/>
        </p:nvSpPr>
        <p:spPr>
          <a:xfrm>
            <a:off x="8482668" y="1862356"/>
            <a:ext cx="2961314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Webservice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2"/>
                </a:solidFill>
              </a:rPr>
              <a:t>Routes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as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specified</a:t>
            </a:r>
            <a:endParaRPr lang="de-DE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Bearer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authentication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Sign</a:t>
            </a:r>
            <a:r>
              <a:rPr lang="de-DE" dirty="0">
                <a:solidFill>
                  <a:srgbClr val="00B050"/>
                </a:solidFill>
              </a:rPr>
              <a:t> in / </a:t>
            </a:r>
            <a:r>
              <a:rPr lang="de-DE" dirty="0" err="1">
                <a:solidFill>
                  <a:srgbClr val="00B050"/>
                </a:solidFill>
              </a:rPr>
              <a:t>register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auth</a:t>
            </a:r>
            <a:r>
              <a:rPr lang="de-DE" dirty="0">
                <a:solidFill>
                  <a:srgbClr val="00B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Documentation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6ED48-69A1-4765-AEDC-23BCF72CDBEF}"/>
              </a:ext>
            </a:extLst>
          </p:cNvPr>
          <p:cNvSpPr txBox="1"/>
          <p:nvPr/>
        </p:nvSpPr>
        <p:spPr>
          <a:xfrm>
            <a:off x="8482668" y="4632343"/>
            <a:ext cx="296131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Basic </a:t>
            </a:r>
            <a:r>
              <a:rPr lang="de-DE" dirty="0" err="1">
                <a:solidFill>
                  <a:srgbClr val="00B050"/>
                </a:solidFill>
              </a:rPr>
              <a:t>tables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Spatial</a:t>
            </a:r>
            <a:r>
              <a:rPr lang="de-DE" dirty="0">
                <a:solidFill>
                  <a:srgbClr val="FF0000"/>
                </a:solidFill>
              </a:rPr>
              <a:t>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Data-Warehouse</a:t>
            </a:r>
          </a:p>
        </p:txBody>
      </p:sp>
    </p:spTree>
    <p:extLst>
      <p:ext uri="{BB962C8B-B14F-4D97-AF65-F5344CB8AC3E}">
        <p14:creationId xmlns:p14="http://schemas.microsoft.com/office/powerpoint/2010/main" val="31025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94A58-B0A6-4299-BB79-FFC28C09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 Password and Log-Out</a:t>
            </a:r>
          </a:p>
        </p:txBody>
      </p:sp>
      <p:pic>
        <p:nvPicPr>
          <p:cNvPr id="5" name="2019-01-27 19-20-55">
            <a:hlinkClick r:id="" action="ppaction://media"/>
            <a:extLst>
              <a:ext uri="{FF2B5EF4-FFF2-40B4-BE49-F238E27FC236}">
                <a16:creationId xmlns:a16="http://schemas.microsoft.com/office/drawing/2014/main" id="{E67434DA-261E-42AB-9D1F-3EDC714494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8800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15869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Webservice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53034-9350-4778-A648-24EC9695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371B-161D-4E6A-810A-F7C6E175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4677-A905-407D-B866-5E8F95A7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296873"/>
            <a:ext cx="9601200" cy="4343400"/>
          </a:xfrm>
        </p:spPr>
        <p:txBody>
          <a:bodyPr/>
          <a:lstStyle/>
          <a:p>
            <a:r>
              <a:rPr lang="de-DE" dirty="0"/>
              <a:t>Keine grundlegenden Änderungen</a:t>
            </a:r>
          </a:p>
          <a:p>
            <a:r>
              <a:rPr lang="de-DE" dirty="0"/>
              <a:t>Implementierung neuer Routen</a:t>
            </a:r>
          </a:p>
          <a:p>
            <a:r>
              <a:rPr lang="de-DE" dirty="0"/>
              <a:t>Etliche </a:t>
            </a:r>
            <a:r>
              <a:rPr lang="de-DE" dirty="0" err="1"/>
              <a:t>Bugfixes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42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1F45F-1AA4-4E5E-BA35-BDA4480E7D7A}"/>
              </a:ext>
            </a:extLst>
          </p:cNvPr>
          <p:cNvSpPr txBox="1"/>
          <p:nvPr/>
        </p:nvSpPr>
        <p:spPr>
          <a:xfrm>
            <a:off x="712645" y="4025707"/>
            <a:ext cx="8065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Vielen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Dank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für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Ihre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Aufmerksamkeit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!</a:t>
            </a:r>
            <a:endParaRPr lang="en-AT" sz="2800" dirty="0">
              <a:latin typeface="Moon 2.0" panose="00000500000000000000" pitchFamily="50" charset="0"/>
              <a:ea typeface="Moon 2.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9823C4-F4FB-482E-9747-D3D538C7AB7C}"/>
              </a:ext>
            </a:extLst>
          </p:cNvPr>
          <p:cNvSpPr txBox="1">
            <a:spLocks/>
          </p:cNvSpPr>
          <p:nvPr/>
        </p:nvSpPr>
        <p:spPr>
          <a:xfrm>
            <a:off x="645533" y="687645"/>
            <a:ext cx="5289180" cy="2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2AA6C10-F62A-4EA6-A8FD-889538226551}"/>
              </a:ext>
            </a:extLst>
          </p:cNvPr>
          <p:cNvSpPr txBox="1">
            <a:spLocks/>
          </p:cNvSpPr>
          <p:nvPr/>
        </p:nvSpPr>
        <p:spPr>
          <a:xfrm>
            <a:off x="671460" y="3115127"/>
            <a:ext cx="512064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DB7C2-7029-4AB6-A92B-5A53B98E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Android App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EAAE9-92AA-4B1A-94D3-DF405CE8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48D7FE4-AB5B-4139-8568-C4C81C67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73" y="2129980"/>
            <a:ext cx="2072659" cy="3684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7CB2BC-454E-4904-8EA6-7D88C9AF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86" y="2128273"/>
            <a:ext cx="2077242" cy="3692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DAF45-97A8-4559-8A0A-7D2893B7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488" y="2126475"/>
            <a:ext cx="2078253" cy="3694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Welcome Screen</a:t>
            </a:r>
          </a:p>
          <a:p>
            <a:r>
              <a:rPr lang="de-DE" dirty="0"/>
              <a:t>Login </a:t>
            </a:r>
          </a:p>
          <a:p>
            <a:r>
              <a:rPr lang="de-DE" dirty="0"/>
              <a:t>Register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FA020-5996-478A-8A90-3DEA5476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103" y="2121831"/>
            <a:ext cx="2080865" cy="3699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A7F20-80D7-415D-AE55-A647171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08" y="2121831"/>
            <a:ext cx="2080865" cy="3699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50A6D-BAA8-4638-9EE4-CC521C95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13" y="2121832"/>
            <a:ext cx="2080865" cy="3699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Concert </a:t>
            </a:r>
            <a:r>
              <a:rPr lang="de-DE" dirty="0" err="1"/>
              <a:t>list</a:t>
            </a:r>
            <a:endParaRPr lang="de-DE" dirty="0"/>
          </a:p>
          <a:p>
            <a:r>
              <a:rPr lang="de-DE" dirty="0"/>
              <a:t>Ticket </a:t>
            </a:r>
            <a:r>
              <a:rPr lang="de-DE" dirty="0" err="1"/>
              <a:t>list</a:t>
            </a:r>
            <a:r>
              <a:rPr lang="de-DE" dirty="0"/>
              <a:t> </a:t>
            </a:r>
          </a:p>
          <a:p>
            <a:r>
              <a:rPr lang="de-DE" dirty="0" err="1"/>
              <a:t>Amount</a:t>
            </a:r>
            <a:r>
              <a:rPr lang="de-DE" dirty="0"/>
              <a:t> Picker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831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74CC48D-C69B-45D7-BC04-6CCBA389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41" y="2130320"/>
            <a:ext cx="2080864" cy="3699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BA05D-68CA-4DE5-8DEC-579F4359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25" y="2132116"/>
            <a:ext cx="2077243" cy="3692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12950-B071-40A5-A079-168AC3AC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00" y="2130321"/>
            <a:ext cx="2078252" cy="3694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Buy ticket(s)</a:t>
            </a:r>
          </a:p>
          <a:p>
            <a:r>
              <a:rPr lang="de-DE" dirty="0" err="1"/>
              <a:t>Checkmark</a:t>
            </a:r>
            <a:r>
              <a:rPr lang="de-DE" dirty="0"/>
              <a:t> (</a:t>
            </a:r>
            <a:r>
              <a:rPr lang="de-DE" dirty="0" err="1"/>
              <a:t>Anim</a:t>
            </a:r>
            <a:r>
              <a:rPr lang="de-DE" dirty="0"/>
              <a:t>) </a:t>
            </a:r>
          </a:p>
          <a:p>
            <a:r>
              <a:rPr lang="de-DE" dirty="0"/>
              <a:t>Wallet (</a:t>
            </a:r>
            <a:r>
              <a:rPr lang="de-DE" dirty="0" err="1"/>
              <a:t>Anim</a:t>
            </a:r>
            <a:r>
              <a:rPr lang="de-DE" dirty="0"/>
              <a:t>)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169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982D3F-10C1-49F7-863E-95961024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81" y="2121930"/>
            <a:ext cx="2084615" cy="3705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DC9E6-7A84-481E-AF5D-B06B0D82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82" y="2121930"/>
            <a:ext cx="2084617" cy="3705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7BCF8-58F6-4CC3-861A-E7544960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83" y="2121930"/>
            <a:ext cx="2084617" cy="3705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Bought</a:t>
            </a:r>
            <a:r>
              <a:rPr lang="de-DE" dirty="0"/>
              <a:t> </a:t>
            </a:r>
            <a:r>
              <a:rPr lang="de-DE" dirty="0" err="1"/>
              <a:t>tickets</a:t>
            </a:r>
            <a:endParaRPr lang="de-DE" dirty="0"/>
          </a:p>
          <a:p>
            <a:r>
              <a:rPr lang="de-DE" dirty="0"/>
              <a:t>User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Change UD (</a:t>
            </a:r>
            <a:r>
              <a:rPr lang="de-DE" dirty="0" err="1"/>
              <a:t>Anim</a:t>
            </a:r>
            <a:r>
              <a:rPr lang="de-DE" dirty="0"/>
              <a:t>)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142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D1C7B9-A7B3-4141-8CB0-9911F248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08" y="2107608"/>
            <a:ext cx="2072659" cy="36847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C02D05-7B8D-4E98-8C18-50A98A06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63" y="2107608"/>
            <a:ext cx="2072659" cy="3684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890AD-D25A-497E-A223-1C4731EE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17" y="2107608"/>
            <a:ext cx="2072660" cy="3684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Navigation</a:t>
            </a:r>
          </a:p>
          <a:p>
            <a:r>
              <a:rPr lang="de-DE" dirty="0"/>
              <a:t>Field Errors</a:t>
            </a:r>
          </a:p>
          <a:p>
            <a:r>
              <a:rPr lang="de-DE" dirty="0"/>
              <a:t>Toast Errors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965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295</TotalTime>
  <Words>451</Words>
  <Application>Microsoft Office PowerPoint</Application>
  <PresentationFormat>Widescreen</PresentationFormat>
  <Paragraphs>133</Paragraphs>
  <Slides>33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Book Antiqua</vt:lpstr>
      <vt:lpstr>Courier New</vt:lpstr>
      <vt:lpstr>Genome Thin</vt:lpstr>
      <vt:lpstr>Moon 2.0</vt:lpstr>
      <vt:lpstr>Sales Direction 16X9</vt:lpstr>
      <vt:lpstr>NEEDATICKET</vt:lpstr>
      <vt:lpstr>Arbeitsteilung</vt:lpstr>
      <vt:lpstr>Requirements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Android App</vt:lpstr>
      <vt:lpstr>Java Application</vt:lpstr>
      <vt:lpstr>Java App – Tech</vt:lpstr>
      <vt:lpstr>Login / Register</vt:lpstr>
      <vt:lpstr>Dashboard</vt:lpstr>
      <vt:lpstr>Transactions</vt:lpstr>
      <vt:lpstr>[Created] Tickets</vt:lpstr>
      <vt:lpstr>Java App – Sell Ticket</vt:lpstr>
      <vt:lpstr>Sell – Ticket -View</vt:lpstr>
      <vt:lpstr>JS &amp; Java - Communication </vt:lpstr>
      <vt:lpstr>Imgur Upload Script</vt:lpstr>
      <vt:lpstr>Wallet [Cash-In/Out]</vt:lpstr>
      <vt:lpstr>Change Password and Log-Out</vt:lpstr>
      <vt:lpstr>Webservice</vt:lpstr>
      <vt:lpstr>Webservice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EVENTIFY</dc:title>
  <dc:creator>WINKLER Christian, 4AHIFS</dc:creator>
  <cp:lastModifiedBy>WINKLER Christian, 5AHIFS</cp:lastModifiedBy>
  <cp:revision>133</cp:revision>
  <dcterms:created xsi:type="dcterms:W3CDTF">2018-06-18T09:39:55Z</dcterms:created>
  <dcterms:modified xsi:type="dcterms:W3CDTF">2019-01-28T06:05:01Z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